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2" r:id="rId5"/>
    <p:sldId id="276" r:id="rId6"/>
    <p:sldId id="259" r:id="rId7"/>
    <p:sldId id="263" r:id="rId8"/>
    <p:sldId id="267" r:id="rId9"/>
    <p:sldId id="264" r:id="rId10"/>
    <p:sldId id="268" r:id="rId11"/>
    <p:sldId id="269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embeddedFontLst>
    <p:embeddedFont>
      <p:font typeface="Maax" panose="02000506000000020003" pitchFamily="50" charset="0"/>
      <p:regular r:id="rId19"/>
      <p:bold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DB"/>
    <a:srgbClr val="213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6425" autoAdjust="0"/>
  </p:normalViewPr>
  <p:slideViewPr>
    <p:cSldViewPr snapToGrid="0">
      <p:cViewPr varScale="1">
        <p:scale>
          <a:sx n="72" d="100"/>
          <a:sy n="72" d="100"/>
        </p:scale>
        <p:origin x="216" y="62"/>
      </p:cViewPr>
      <p:guideLst/>
    </p:cSldViewPr>
  </p:slideViewPr>
  <p:outlineViewPr>
    <p:cViewPr>
      <p:scale>
        <a:sx n="33" d="100"/>
        <a:sy n="33" d="100"/>
      </p:scale>
      <p:origin x="0" y="-28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14:18:23.713"/>
    </inkml:context>
    <inkml:brush xml:id="br0">
      <inkml:brushProperty name="width" value="0.3" units="cm"/>
      <inkml:brushProperty name="height" value="0.6" units="cm"/>
      <inkml:brushProperty name="color" value="#EC644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14:18:24.247"/>
    </inkml:context>
    <inkml:brush xml:id="br0">
      <inkml:brushProperty name="width" value="0.3" units="cm"/>
      <inkml:brushProperty name="height" value="0.6" units="cm"/>
      <inkml:brushProperty name="color" value="#EC644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14:22:50.280"/>
    </inkml:context>
    <inkml:brush xml:id="br0">
      <inkml:brushProperty name="width" value="0.3" units="cm"/>
      <inkml:brushProperty name="height" value="0.6" units="cm"/>
      <inkml:brushProperty name="color" value="#EC644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14:22:50.763"/>
    </inkml:context>
    <inkml:brush xml:id="br0">
      <inkml:brushProperty name="width" value="0.3" units="cm"/>
      <inkml:brushProperty name="height" value="0.6" units="cm"/>
      <inkml:brushProperty name="color" value="#EC644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14:23:31.313"/>
    </inkml:context>
    <inkml:brush xml:id="br0">
      <inkml:brushProperty name="width" value="0.3" units="cm"/>
      <inkml:brushProperty name="height" value="0.6" units="cm"/>
      <inkml:brushProperty name="color" value="#EC644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10,'0'-4,"0"-2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76756-29DA-41BA-BE99-E755257D3A80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9340B-4894-4C63-A214-BC5F76C13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55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modifier la photo modifier l’arrière-plan / remplissage Image et texture / Fichier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4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Ceci est une diapositive de section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87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: Titre + 2 images </a:t>
            </a:r>
            <a:r>
              <a:rPr lang="fr-FR" dirty="0" err="1"/>
              <a:t>inCité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03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Ceci est une diapositive de section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3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: 1_Titre et contenu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731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Ceci est une diapositive de section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75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: 1_Titre et contenu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598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: 1_Titre et contenu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3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de section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4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1_Titre et Contenu / Pour modifier la photo, cliquez sur la photo, supprimez et cliquez sur le pictogramme de l’image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85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Diapositive 2_Titre et Contenu</a:t>
            </a:r>
          </a:p>
          <a:p>
            <a:r>
              <a:rPr lang="fr-FR" dirty="0"/>
              <a:t>Pour modifier la photo, cliquez sur la photo, supprimez et cliquez sur le pictogramme de l’image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7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1_Titre et Contenu / Pour modifier la photo, cliquez sur la photo, supprimez et cliquez sur le pictogramme de l’image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70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Ceci est une diapositive de section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65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: 1_Titre et contenu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8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Ceci est une diapositive de section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34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Diapositive : Titre + 2 images </a:t>
            </a:r>
            <a:r>
              <a:rPr lang="fr-FR" dirty="0" err="1"/>
              <a:t>inCité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340B-4894-4C63-A214-BC5F76C1344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27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A16FE0-1707-496B-8721-2C87C6E0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AF0-2488-46A0-BBF3-9C8E81634F10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A7FDAD-65A5-499C-B2D5-29D2128E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697947-A044-433D-8D8A-7E905E87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7CE296-E4FD-43DE-A706-E2D4313F4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0"/>
          <a:stretch/>
        </p:blipFill>
        <p:spPr>
          <a:xfrm>
            <a:off x="0" y="0"/>
            <a:ext cx="12191999" cy="68992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724938-E598-458C-99BA-E8AB0A06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270" y="3329609"/>
            <a:ext cx="4611756" cy="215679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8969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5610D-E4A7-4C89-AF34-A94A92AC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13" y="1212184"/>
            <a:ext cx="10018985" cy="613441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132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E7A5C-6546-4B26-AEB9-0E195C46417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34814" y="3258207"/>
            <a:ext cx="4684986" cy="2763181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Texte simple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F488B3-9471-442B-B8A0-D28840D5D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966" y="1912937"/>
            <a:ext cx="4784834" cy="4108451"/>
          </a:xfrm>
        </p:spPr>
        <p:txBody>
          <a:bodyPr>
            <a:normAutofit/>
          </a:bodyPr>
          <a:lstStyle>
            <a:lvl1pPr>
              <a:buClr>
                <a:srgbClr val="00AADB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rgbClr val="00AADB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rgbClr val="00AADB"/>
              </a:buClr>
              <a:defRPr sz="1600">
                <a:solidFill>
                  <a:schemeClr val="tx2"/>
                </a:solidFill>
              </a:defRPr>
            </a:lvl3pPr>
            <a:lvl4pPr>
              <a:buClr>
                <a:srgbClr val="00AADB"/>
              </a:buClr>
              <a:defRPr sz="1400">
                <a:solidFill>
                  <a:schemeClr val="tx2"/>
                </a:solidFill>
              </a:defRPr>
            </a:lvl4pPr>
            <a:lvl5pPr>
              <a:buClr>
                <a:srgbClr val="00AADB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942CD1-3174-4CCE-AFED-65DBE79A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545-8DAA-4FF4-B863-3A9435B8825F}" type="datetime1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C7629D-F618-4A88-8EDB-B8B00601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0949FB2-96F8-4845-8561-9DE65423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FBA96F5-DD58-4D52-AA5E-76395D4E4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088" y="1912938"/>
            <a:ext cx="4684712" cy="116522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ADB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 titre /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7791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39F9F-BDEB-4F3A-B6D4-E52F1EBB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836612"/>
            <a:ext cx="10515600" cy="666960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864799-3FF1-400F-BC60-7BC79B03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132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95A743-E87A-4B11-BE2B-8BD089AED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516313"/>
          </a:xfrm>
        </p:spPr>
        <p:txBody>
          <a:bodyPr/>
          <a:lstStyle>
            <a:lvl1pPr>
              <a:buClr>
                <a:srgbClr val="00AADB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00AADB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00AADB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00AADB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00AADB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07DD28-299C-4B2B-8882-53F21223D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132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0721E7-3D5A-4B28-A58C-4249B7A61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516313"/>
          </a:xfrm>
        </p:spPr>
        <p:txBody>
          <a:bodyPr/>
          <a:lstStyle>
            <a:lvl1pPr>
              <a:buClr>
                <a:srgbClr val="00AADB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00AADB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00AADB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00AADB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00AADB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E8006755-46AE-4634-8315-64124115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6395-68CC-45B1-ABB0-9B9776B6F18B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60809A1-77DB-479C-8F71-6FB5C2C8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4F579A30-8EBF-41A1-9574-B5D63858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13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F3938-A9C3-43A5-942D-0B489AF3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13" y="613443"/>
            <a:ext cx="10018985" cy="613441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694178C-CDFD-4D8E-9EDB-F5BD4B55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2E18-7EA9-4546-BA7B-686F74488164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551C5C5-D1D3-4461-B729-85E0F182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68F6FAE-1126-407E-9062-14890F6C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19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67C372-D9AC-4CE1-A203-E6A52374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74E0-73BD-4BBC-90EC-63DAD93CEA3B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487820-9ACF-4463-BABA-A0BB0A78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6984B-90CC-47A1-A0CD-6C19C9F8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7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C0873-80EB-45A5-8285-FC69982B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2907"/>
            <a:ext cx="10512424" cy="6162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2642B-D1A4-4603-808E-F8B4067D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963988"/>
          </a:xfrm>
        </p:spPr>
        <p:txBody>
          <a:bodyPr/>
          <a:lstStyle>
            <a:lvl1pPr>
              <a:buClr>
                <a:srgbClr val="00AADB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AADB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rgbClr val="00AADB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rgbClr val="00AADB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rgbClr val="00AADB"/>
              </a:buClr>
              <a:defRPr sz="15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AD649F-DE59-4EFD-8459-74E2D3353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639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4DACADE-1C85-4681-892A-2C7C1AA3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3AE2-1B5C-4649-A9FC-D6FE9A012892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9D103F3-1B50-4919-B0E6-3E8E40C6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CFA3B3E-D36A-4851-813C-B58C8904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5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841A2-C710-4331-AC96-F65CC616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BEBDD6-9E2C-4248-9B68-29A268BE9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0B8D1C-DC8B-47E3-B2D3-64F7B248E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B229BA7-D326-4DDF-9618-A99EB14C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B735-D336-4D23-8A61-39B3EB938E4A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C53A120-719F-485D-8521-69605227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BD21091-5F65-43BD-A276-5EEF5CA0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24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- Incité">
    <p:bg>
      <p:bgPr>
        <a:solidFill>
          <a:srgbClr val="21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C42E7-CFA4-4B6D-9E52-3D8C88B4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457705"/>
            <a:ext cx="10058400" cy="61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6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EB50F28D-7125-4A36-ABAA-924A97067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4" y="5449027"/>
            <a:ext cx="2377445" cy="7955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09D02C-A75E-42AD-BCFF-3BBB4AE94565}"/>
              </a:ext>
            </a:extLst>
          </p:cNvPr>
          <p:cNvSpPr txBox="1"/>
          <p:nvPr userDrawn="1"/>
        </p:nvSpPr>
        <p:spPr>
          <a:xfrm>
            <a:off x="5487715" y="5690559"/>
            <a:ext cx="2594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101, cours Victor Hugo </a:t>
            </a:r>
          </a:p>
          <a:p>
            <a:pPr rtl="0"/>
            <a:r>
              <a:rPr lang="fr-FR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CS 91234 - 33074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30F822-EF1E-4EE1-B8CF-82215FE3730C}"/>
              </a:ext>
            </a:extLst>
          </p:cNvPr>
          <p:cNvSpPr txBox="1"/>
          <p:nvPr userDrawn="1"/>
        </p:nvSpPr>
        <p:spPr>
          <a:xfrm>
            <a:off x="7890643" y="5690559"/>
            <a:ext cx="2251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T. 05 56 50 20 10</a:t>
            </a:r>
          </a:p>
          <a:p>
            <a:pPr rtl="0"/>
            <a:r>
              <a:rPr lang="fr-FR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F. 05 56 43 18 15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3DDE9B-ACA7-4702-A8B4-64A2758C378E}"/>
              </a:ext>
            </a:extLst>
          </p:cNvPr>
          <p:cNvSpPr txBox="1"/>
          <p:nvPr userDrawn="1"/>
        </p:nvSpPr>
        <p:spPr>
          <a:xfrm>
            <a:off x="9459311" y="5690559"/>
            <a:ext cx="2081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incite@incite-bordeaux.fr</a:t>
            </a:r>
          </a:p>
          <a:p>
            <a:pPr rtl="0"/>
            <a:r>
              <a:rPr lang="fr-FR" sz="1800" b="1" i="0" u="none" strike="noStrike" kern="1200" baseline="30000" dirty="0">
                <a:solidFill>
                  <a:srgbClr val="00AADB"/>
                </a:solidFill>
                <a:latin typeface="+mn-lt"/>
                <a:ea typeface="+mn-ea"/>
                <a:cs typeface="+mn-cs"/>
              </a:rPr>
              <a:t>incite-bordeaux.fr</a:t>
            </a:r>
            <a:endParaRPr lang="fr-FR" dirty="0">
              <a:solidFill>
                <a:srgbClr val="00AA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1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F5A0E-9B77-409F-81FA-89C3DD67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CFF3E1-04B9-45B3-9B2B-B55258F9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606233-BDB4-4B85-9ADB-F3633EAB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A1A3-CD5C-47E9-BE38-1A862B73E051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B281D5-727B-43AE-9BC2-D00A8092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8A8258-5F2A-45CF-B82E-4B826993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214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0E66F4-F177-43A9-A483-52EACD557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411879-5A08-4935-B12D-15FC1BE38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71C3B2-5768-4926-AB50-E054650E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287D-F948-4E31-9451-0B34A936E7C7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4EA404-F8ED-4B03-A659-4D2B57B2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8512FC-D267-40CE-B631-875F12EE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24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53877-4CF8-4D19-9B42-BA72A10DB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8361" y="2714526"/>
            <a:ext cx="4624552" cy="2375338"/>
          </a:xfrm>
        </p:spPr>
        <p:txBody>
          <a:bodyPr anchor="ctr">
            <a:normAutofit/>
          </a:bodyPr>
          <a:lstStyle>
            <a:lvl1pPr algn="l">
              <a:defRPr sz="3600" b="1" cap="none" baseline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6596E-0633-4A77-9688-1B9EF88B7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8359" y="5089865"/>
            <a:ext cx="4624552" cy="12835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7440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8B8CA6B-3955-4566-B048-884E9692F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8" y="-1720615"/>
            <a:ext cx="12196978" cy="8631529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CAA31ED0-EE98-48D8-9D00-7A9D58AC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427" y="3257972"/>
            <a:ext cx="4151587" cy="1089529"/>
          </a:xfrm>
        </p:spPr>
        <p:txBody>
          <a:bodyPr wrap="square">
            <a:spAutoFit/>
          </a:bodyPr>
          <a:lstStyle>
            <a:lvl1pPr>
              <a:defRPr sz="3600" b="1" spc="150" baseline="0">
                <a:ln w="1270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E74A175-6CBC-4145-B0BE-D13BBBCFF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1755" y="2989017"/>
            <a:ext cx="1044000" cy="1044000"/>
          </a:xfrm>
          <a:prstGeom prst="ellipse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00AADB"/>
                </a:solidFill>
              </a:defRPr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89236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E1B2C-FB0A-4A91-B8FF-06649B7E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14" y="798786"/>
            <a:ext cx="10018986" cy="434943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405C0-65F7-4446-B28E-36617664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14" y="1427748"/>
            <a:ext cx="10018985" cy="45754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AADB"/>
              </a:buClr>
              <a:defRPr sz="2000" spc="2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buClr>
                <a:srgbClr val="00AADB"/>
              </a:buClr>
              <a:defRPr sz="1600" spc="20" baseline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rgbClr val="00AADB"/>
              </a:buClr>
              <a:defRPr sz="1400" spc="20" baseline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rgbClr val="00AADB"/>
              </a:buClr>
              <a:defRPr sz="1200" spc="20" baseline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00AADB"/>
              </a:buClr>
              <a:defRPr sz="1200" spc="2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829BCE0-4E30-4FC9-8B18-49224B53D0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8C6AF0-2488-46A0-BBF3-9C8E81634F10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CBEDCF-DD00-47F6-94A0-F84E6A5D9C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2355C9-E7BE-4447-ADC3-19BC61283C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479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E1B2C-FB0A-4A91-B8FF-06649B7E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14" y="1234572"/>
            <a:ext cx="4638603" cy="47861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405C0-65F7-4446-B28E-36617664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14" y="2708774"/>
            <a:ext cx="4638603" cy="32944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rgbClr val="00AADB"/>
              </a:buClr>
              <a:defRPr sz="2000" spc="2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rgbClr val="00AADB"/>
              </a:buClr>
              <a:defRPr sz="1600" spc="20" baseline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rgbClr val="00AADB"/>
              </a:buClr>
              <a:defRPr sz="1400" spc="20" baseline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rgbClr val="00AADB"/>
              </a:buClr>
              <a:defRPr sz="1200" spc="20" baseline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buClr>
                <a:srgbClr val="00AADB"/>
              </a:buClr>
              <a:defRPr sz="1200" spc="2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C74CA54-4EB2-4D25-8E2C-150B739ED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496" y="798786"/>
            <a:ext cx="4372303" cy="5204449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F0EA744-ABD1-43C3-BF7B-043D1B7DB6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4814" y="1720290"/>
            <a:ext cx="4638603" cy="6709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213266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829BCE0-4E30-4FC9-8B18-49224B53D0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8C6AF0-2488-46A0-BBF3-9C8E81634F10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CBEDCF-DD00-47F6-94A0-F84E6A5D9C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2355C9-E7BE-4447-ADC3-19BC61283C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475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E1B2C-FB0A-4A91-B8FF-06649B7E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496" y="1116824"/>
            <a:ext cx="4372303" cy="478614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405C0-65F7-4446-B28E-36617664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496" y="2591026"/>
            <a:ext cx="4372303" cy="34303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AADB"/>
              </a:buClr>
              <a:defRPr sz="2000" spc="1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buClr>
                <a:srgbClr val="00AADB"/>
              </a:buClr>
              <a:defRPr sz="1600" spc="100" baseline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buClr>
                <a:srgbClr val="00AADB"/>
              </a:buClr>
              <a:defRPr sz="1400" spc="100" baseline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buClr>
                <a:srgbClr val="00AADB"/>
              </a:buClr>
              <a:defRPr sz="1200" spc="100" baseline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buClr>
                <a:srgbClr val="00AADB"/>
              </a:buClr>
              <a:defRPr sz="1200" spc="1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C74CA54-4EB2-4D25-8E2C-150B739ED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4814" y="698500"/>
            <a:ext cx="4974021" cy="532288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F0EA744-ABD1-43C3-BF7B-043D1B7DB6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1496" y="1602542"/>
            <a:ext cx="4372303" cy="6709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213266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FCC6FAEB-C907-4F53-8D52-F38CBED0EC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8C6AF0-2488-46A0-BBF3-9C8E81634F10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7D0AC72-6E76-4F79-B78B-0D87716F33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C11CC25-52A2-41B0-A4B5-674E22C1C7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nC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561201-ADAC-41C1-B472-CE1F0FCE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AF0-2488-46A0-BBF3-9C8E81634F10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D60C57-F06C-489E-9A99-B0991604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A0568D-47B8-4281-AEEC-77FE76F0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D532DEE-BE23-4DBA-9AEB-17D5E10507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4815" y="683228"/>
            <a:ext cx="4856163" cy="24973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AD5E9545-D4A7-4EE2-80A6-E5FF33B1BD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34814" y="3514535"/>
            <a:ext cx="4856163" cy="24973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A9FCD99-5827-401A-9ABD-8AB98171E7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8060" y="682625"/>
            <a:ext cx="4505739" cy="5329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36580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titre + 2 images inC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E1B2C-FB0A-4A91-B8FF-06649B7E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16" y="320172"/>
            <a:ext cx="4372303" cy="478614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C74CA54-4EB2-4D25-8E2C-150B739ED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9714" y="1321904"/>
            <a:ext cx="4500000" cy="3960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F0EA744-ABD1-43C3-BF7B-043D1B7DB6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4815" y="5488574"/>
            <a:ext cx="4372301" cy="478614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1">
                <a:solidFill>
                  <a:srgbClr val="213266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6C5A98E3-E223-4031-94F3-C704293EF7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34814" y="1321904"/>
            <a:ext cx="4372303" cy="3960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3CE8BE3E-C83A-4AA9-A365-56384054ED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9714" y="5488574"/>
            <a:ext cx="4500000" cy="478614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1">
                <a:solidFill>
                  <a:srgbClr val="213266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E82FFD8-9619-4ACE-B737-E386195A99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4925" y="798513"/>
            <a:ext cx="4371975" cy="3175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CB2F0D-9F09-4FF1-82F5-11D2584D742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28C6AF0-2488-46A0-BBF3-9C8E81634F10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C64A8F-AC96-46B8-B3FB-019AABB70D5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EC93F85-8F44-452F-88E4-63D9D805E6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01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5610D-E4A7-4C89-AF34-A94A92AC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13" y="613443"/>
            <a:ext cx="10018985" cy="613441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E7A5C-6546-4B26-AEB9-0E195C464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4814" y="1825625"/>
            <a:ext cx="4684986" cy="4195763"/>
          </a:xfrm>
        </p:spPr>
        <p:txBody>
          <a:bodyPr/>
          <a:lstStyle>
            <a:lvl1pPr>
              <a:buClr>
                <a:srgbClr val="00AADB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00AADB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00AADB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00AADB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00AADB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F488B3-9471-442B-B8A0-D28840D5D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966" y="1825625"/>
            <a:ext cx="4784834" cy="4195763"/>
          </a:xfrm>
        </p:spPr>
        <p:txBody>
          <a:bodyPr/>
          <a:lstStyle>
            <a:lvl1pPr>
              <a:buClr>
                <a:srgbClr val="00AADB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00AADB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00AADB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00AADB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00AADB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942CD1-3174-4CCE-AFED-65DBE79A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545-8DAA-4FF4-B863-3A9435B8825F}" type="datetime1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C7629D-F618-4A88-8EDB-B8B00601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0949FB2-96F8-4845-8561-9DE65423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r>
              <a:rPr lang="fr-FR">
                <a:solidFill>
                  <a:srgbClr val="00AADB"/>
                </a:solidFill>
              </a:rPr>
              <a:t>•</a:t>
            </a:r>
            <a:r>
              <a:rPr lang="fr-FR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50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E57021-A4DC-4331-A0F9-4DDC3D28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14" y="613443"/>
            <a:ext cx="5489026" cy="61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457C71-A3AE-4B54-A073-31B2946E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814" y="1825624"/>
            <a:ext cx="10018985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44FCB-731E-4DC8-9BF6-0AFEABA21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5344" y="6197255"/>
            <a:ext cx="1166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6AF0-2488-46A0-BBF3-9C8E81634F10}" type="datetime1">
              <a:rPr lang="fr-FR" smtClean="0"/>
              <a:t>20/01/2025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76D55-202C-46E3-BB46-D3728DEC9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814" y="6197255"/>
            <a:ext cx="681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213266"/>
                </a:solidFill>
              </a:defRPr>
            </a:lvl1pPr>
          </a:lstStyle>
          <a:p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9F6A3-C1F2-4545-AF5E-A3C75B3AC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178" y="6197255"/>
            <a:ext cx="1011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P </a:t>
            </a:r>
            <a:r>
              <a:rPr lang="fr-FR" dirty="0">
                <a:solidFill>
                  <a:srgbClr val="00AADB"/>
                </a:solidFill>
              </a:rPr>
              <a:t>•</a:t>
            </a:r>
            <a:r>
              <a:rPr lang="fr-FR" dirty="0"/>
              <a:t> </a:t>
            </a:r>
            <a:fld id="{BAD9CDF4-DC03-4F16-8327-2776CAA1AA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31E447E9-4259-4972-A2AB-7671378DCB1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" y="6100405"/>
            <a:ext cx="829058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1" r:id="rId3"/>
    <p:sldLayoutId id="2147483650" r:id="rId4"/>
    <p:sldLayoutId id="2147483666" r:id="rId5"/>
    <p:sldLayoutId id="2147483661" r:id="rId6"/>
    <p:sldLayoutId id="2147483660" r:id="rId7"/>
    <p:sldLayoutId id="2147483663" r:id="rId8"/>
    <p:sldLayoutId id="2147483652" r:id="rId9"/>
    <p:sldLayoutId id="214748366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4" r:id="rId16"/>
    <p:sldLayoutId id="2147483658" r:id="rId17"/>
    <p:sldLayoutId id="2147483659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00AADB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openxmlformats.org/officeDocument/2006/relationships/image" Target="../media/image4.png"/><Relationship Id="rId10" Type="http://schemas.openxmlformats.org/officeDocument/2006/relationships/customXml" Target="../ink/ink4.xml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.nadot@incite-bordeaux.f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f.gleyze@incite-bordeaux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09430D3-65F9-400B-B763-C4BAF482B3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917"/>
          <a:stretch/>
        </p:blipFill>
        <p:spPr>
          <a:xfrm>
            <a:off x="2" y="0"/>
            <a:ext cx="12191998" cy="6874042"/>
          </a:xfrm>
          <a:prstGeom prst="rect">
            <a:avLst/>
          </a:prstGeom>
        </p:spPr>
      </p:pic>
      <p:sp>
        <p:nvSpPr>
          <p:cNvPr id="28" name="Titre 27">
            <a:extLst>
              <a:ext uri="{FF2B5EF4-FFF2-40B4-BE49-F238E27FC236}">
                <a16:creationId xmlns:a16="http://schemas.microsoft.com/office/drawing/2014/main" id="{5A7C9FC2-992D-4F7D-8682-E6BA33950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pc="300" dirty="0"/>
              <a:t>Immeuble de bureaux à vendre ou à louer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498E84-1D0E-4FF0-85AD-2E99E82AE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8361" y="4869946"/>
            <a:ext cx="4624552" cy="1283550"/>
          </a:xfrm>
        </p:spPr>
        <p:txBody>
          <a:bodyPr/>
          <a:lstStyle/>
          <a:p>
            <a:r>
              <a:rPr lang="fr-FR" dirty="0"/>
              <a:t>71 rue Camille Sauvageau </a:t>
            </a:r>
          </a:p>
          <a:p>
            <a:r>
              <a:rPr lang="fr-FR" dirty="0"/>
              <a:t>33000 Bordeaux</a:t>
            </a:r>
          </a:p>
        </p:txBody>
      </p:sp>
      <p:pic>
        <p:nvPicPr>
          <p:cNvPr id="27" name="Image 26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85472904-F73F-4C5E-9212-31C4AAAD8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6" y="468976"/>
            <a:ext cx="2377445" cy="795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746BC940-A65C-4181-95F9-E6CA6472A6BB}"/>
                  </a:ext>
                </a:extLst>
              </p14:cNvPr>
              <p14:cNvContentPartPr/>
              <p14:nvPr/>
            </p14:nvContentPartPr>
            <p14:xfrm>
              <a:off x="10119517" y="2118586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746BC940-A65C-4181-95F9-E6CA6472A6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65877" y="201058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6B7505D-CB95-4B29-BB37-805243860C70}"/>
                  </a:ext>
                </a:extLst>
              </p14:cNvPr>
              <p14:cNvContentPartPr/>
              <p14:nvPr/>
            </p14:nvContentPartPr>
            <p14:xfrm>
              <a:off x="10119517" y="2118586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6B7505D-CB95-4B29-BB37-805243860C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65877" y="201058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B7B8A79C-8C09-478C-8733-02159B0F719F}"/>
                  </a:ext>
                </a:extLst>
              </p14:cNvPr>
              <p14:cNvContentPartPr/>
              <p14:nvPr/>
            </p14:nvContentPartPr>
            <p14:xfrm>
              <a:off x="7860157" y="2751466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B7B8A79C-8C09-478C-8733-02159B0F71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6157" y="264382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FB854BA4-FBB5-4CB1-BA3A-452A36BAF42A}"/>
                  </a:ext>
                </a:extLst>
              </p14:cNvPr>
              <p14:cNvContentPartPr/>
              <p14:nvPr/>
            </p14:nvContentPartPr>
            <p14:xfrm>
              <a:off x="9064717" y="1125346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FB854BA4-FBB5-4CB1-BA3A-452A36BAF4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10717" y="10173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8908DECD-BDCE-4E44-A576-307569261CEA}"/>
                  </a:ext>
                </a:extLst>
              </p14:cNvPr>
              <p14:cNvContentPartPr/>
              <p14:nvPr/>
            </p14:nvContentPartPr>
            <p14:xfrm>
              <a:off x="9957744" y="3772584"/>
              <a:ext cx="360" cy="39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8908DECD-BDCE-4E44-A576-307569261C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03744" y="3664584"/>
                <a:ext cx="10800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60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4F8B9-2342-4605-B8D2-6B3BC13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28" y="3215551"/>
            <a:ext cx="4151587" cy="590931"/>
          </a:xfrm>
        </p:spPr>
        <p:txBody>
          <a:bodyPr/>
          <a:lstStyle/>
          <a:p>
            <a:r>
              <a:rPr lang="fr-FR" dirty="0"/>
              <a:t>Plans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C22AFA-911E-4C1F-B4C4-C701090D4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93228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97B577F-58E9-4173-82E9-755789A0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4" y="204282"/>
            <a:ext cx="6974732" cy="542788"/>
          </a:xfrm>
        </p:spPr>
        <p:txBody>
          <a:bodyPr/>
          <a:lstStyle/>
          <a:p>
            <a:r>
              <a:rPr lang="en-US" dirty="0"/>
              <a:t>	Plan</a:t>
            </a:r>
            <a:br>
              <a:rPr lang="en-US" dirty="0"/>
            </a:b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D1E8BA-6123-4E6E-B563-5BF2E4BCD9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42178" y="6197255"/>
            <a:ext cx="10116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 • </a:t>
            </a:r>
            <a:fld id="{BAD9CDF4-DC03-4F16-8327-2776CAA1AA74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graphicFrame>
        <p:nvGraphicFramePr>
          <p:cNvPr id="3" name="Objet 2">
            <a:hlinkClick r:id="" action="ppaction://ole?verb=0"/>
            <a:extLst>
              <a:ext uri="{FF2B5EF4-FFF2-40B4-BE49-F238E27FC236}">
                <a16:creationId xmlns:a16="http://schemas.microsoft.com/office/drawing/2014/main" id="{C3745E66-C654-4236-8D5E-4C5CCCD0A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178167"/>
              </p:ext>
            </p:extLst>
          </p:nvPr>
        </p:nvGraphicFramePr>
        <p:xfrm>
          <a:off x="2118301" y="1206230"/>
          <a:ext cx="7512081" cy="473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6096088" imgH="3429060" progId="PowerPoint.Show.12">
                  <p:embed/>
                </p:oleObj>
              </mc:Choice>
              <mc:Fallback>
                <p:oleObj name="Presentation" r:id="rId3" imgW="6096088" imgH="34290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301" y="1206230"/>
                        <a:ext cx="7512081" cy="473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14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4F8B9-2342-4605-B8D2-6B3BC13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28" y="2716953"/>
            <a:ext cx="4151587" cy="1588127"/>
          </a:xfrm>
        </p:spPr>
        <p:txBody>
          <a:bodyPr/>
          <a:lstStyle/>
          <a:p>
            <a:r>
              <a:rPr lang="fr-FR" dirty="0"/>
              <a:t>CONDITIONS FINANCIERES </a:t>
            </a:r>
            <a:br>
              <a:rPr lang="fr-FR" dirty="0"/>
            </a:b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C22AFA-911E-4C1F-B4C4-C701090D4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20503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54426A5B-9B39-4066-BC2F-FC166FB1F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032" y="295620"/>
            <a:ext cx="11703968" cy="5901635"/>
          </a:xfrm>
        </p:spPr>
        <p:txBody>
          <a:bodyPr>
            <a:normAutofit/>
          </a:bodyPr>
          <a:lstStyle/>
          <a:p>
            <a:r>
              <a:rPr lang="fr-FR" sz="1400" b="1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1</a:t>
            </a:r>
            <a:r>
              <a:rPr lang="fr-FR" sz="1400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.</a:t>
            </a:r>
            <a:r>
              <a:rPr lang="fr-FR" sz="1400" b="1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Option vente </a:t>
            </a:r>
          </a:p>
          <a:p>
            <a:r>
              <a:rPr lang="fr-FR" sz="1200" b="1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PRIX DE VENTE : 1 665 000€ HT</a:t>
            </a:r>
          </a:p>
          <a:p>
            <a:r>
              <a:rPr lang="fr-FR" sz="1400" b="1" dirty="0">
                <a:latin typeface="Maax" panose="02000506000000020003" pitchFamily="50" charset="0"/>
                <a:ea typeface="Calibri" panose="020F0502020204030204" pitchFamily="34" charset="0"/>
              </a:rPr>
              <a:t>Travaux réalisés : </a:t>
            </a:r>
            <a:r>
              <a:rPr lang="fr-FR" sz="1400" b="1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Le curage et la démolition de l’existant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La reprise des fondations et du gros œuvre; le montage des élévations en ossature bois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La pose d’une couverture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La pose des menuiseries extérieures, y compris la vitrine sur rue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Un escalier en bois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Des attentes pour le passage des réseaux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Ragréage réalisé à tous les niveaux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La mise en place d’un tableau électrique général, de l’éclairage des communs et des pièces techniques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La mise en place d’un système de chauffage réversible avec la pose de 10 cassettes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latin typeface="Maax" panose="02000506000000020003" pitchFamily="50" charset="0"/>
                <a:ea typeface="Calibri" panose="020F0502020204030204" pitchFamily="34" charset="0"/>
              </a:rPr>
              <a:t>2</a:t>
            </a: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. </a:t>
            </a:r>
            <a:r>
              <a:rPr lang="fr-FR" sz="1400" b="1" dirty="0">
                <a:latin typeface="Maax" panose="02000506000000020003" pitchFamily="50" charset="0"/>
                <a:ea typeface="Calibri" panose="020F0502020204030204" pitchFamily="34" charset="0"/>
              </a:rPr>
              <a:t>Option location 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latin typeface="Maax" panose="02000506000000020003" pitchFamily="50" charset="0"/>
                <a:ea typeface="Calibri" panose="020F0502020204030204" pitchFamily="34" charset="0"/>
              </a:rPr>
              <a:t>LOYER ANNUEL : 115 000€ HC/HT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Maax" panose="02000506000000020003" pitchFamily="50" charset="0"/>
                <a:ea typeface="Calibri" panose="020F0502020204030204" pitchFamily="34" charset="0"/>
              </a:rPr>
              <a:t>Taxe foncière charge preneur 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Maax" panose="02000506000000020003" pitchFamily="50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Maax" panose="02000506000000020003" pitchFamily="50" charset="0"/>
              <a:ea typeface="Calibri" panose="020F0502020204030204" pitchFamily="34" charset="0"/>
            </a:endParaRPr>
          </a:p>
          <a:p>
            <a:endParaRPr lang="fr-FR" sz="1400" b="1" dirty="0">
              <a:effectLst/>
              <a:latin typeface="Maax" panose="02000506000000020003" pitchFamily="50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2BA98-AEEF-46D3-806D-36D84982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• </a:t>
            </a:r>
            <a:fld id="{BAD9CDF4-DC03-4F16-8327-2776CAA1AA74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7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4F8B9-2342-4605-B8D2-6B3BC13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28" y="2966252"/>
            <a:ext cx="4151587" cy="1089529"/>
          </a:xfrm>
        </p:spPr>
        <p:txBody>
          <a:bodyPr/>
          <a:lstStyle/>
          <a:p>
            <a:r>
              <a:rPr lang="fr-FR" dirty="0"/>
              <a:t>Informations pratiques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C22AFA-911E-4C1F-B4C4-C701090D4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138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54426A5B-9B39-4066-BC2F-FC166FB1F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699" y="414987"/>
            <a:ext cx="11084754" cy="5901635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Maax" panose="02000506000000020003" pitchFamily="50" charset="0"/>
              </a:rPr>
              <a:t>Planning opérationnel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AADB"/>
                </a:solidFill>
                <a:latin typeface="Maax" panose="02000506000000020003" pitchFamily="50" charset="0"/>
              </a:rPr>
              <a:t>Juin 2023 : </a:t>
            </a:r>
            <a:r>
              <a:rPr lang="fr-FR" sz="1800" dirty="0">
                <a:latin typeface="Maax" panose="02000506000000020003" pitchFamily="50" charset="0"/>
              </a:rPr>
              <a:t>Début des travaux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AADB"/>
                </a:solidFill>
                <a:latin typeface="Maax" panose="02000506000000020003" pitchFamily="50" charset="0"/>
              </a:rPr>
              <a:t>Mars 2025 : </a:t>
            </a:r>
            <a:r>
              <a:rPr lang="fr-FR" sz="1800" dirty="0">
                <a:latin typeface="Maax" panose="02000506000000020003" pitchFamily="50" charset="0"/>
              </a:rPr>
              <a:t>Livraison </a:t>
            </a:r>
          </a:p>
          <a:p>
            <a:r>
              <a:rPr lang="fr-FR" sz="1800" b="1" dirty="0">
                <a:latin typeface="Maax" panose="02000506000000020003" pitchFamily="50" charset="0"/>
              </a:rPr>
              <a:t>Pièces à fournir lors de la candidature pour l’acquisition 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Un engagement à l’acquisition, précisant quelle solution de finition serait choisie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Présentation de la structure candidate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Présenter les caractéristiques justifiant la bonne intégration du projet au quartier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Eléments financiers justifiant la capacité à acquérir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Précisions concernant le montage juridique </a:t>
            </a:r>
          </a:p>
          <a:p>
            <a:pPr>
              <a:buClr>
                <a:srgbClr val="00AADB"/>
              </a:buClr>
            </a:pPr>
            <a:r>
              <a:rPr lang="fr-FR" sz="1800" b="1" dirty="0">
                <a:latin typeface="Maax" panose="02000506000000020003" pitchFamily="50" charset="0"/>
                <a:ea typeface="Calibri" panose="020F0502020204030204" pitchFamily="34" charset="0"/>
              </a:rPr>
              <a:t>Pièces à fournir lors de la candidature pour la location </a:t>
            </a:r>
          </a:p>
          <a:p>
            <a:pPr marL="285750" indent="-285750">
              <a:buClr>
                <a:srgbClr val="00AADB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Le dossier de candidature vous sera remis sur demande </a:t>
            </a:r>
          </a:p>
          <a:p>
            <a:pPr>
              <a:buClr>
                <a:srgbClr val="00AADB"/>
              </a:buClr>
            </a:pPr>
            <a:endParaRPr lang="fr-FR" sz="1800" dirty="0">
              <a:latin typeface="Maax" panose="02000506000000020003" pitchFamily="50" charset="0"/>
              <a:ea typeface="Calibri" panose="020F0502020204030204" pitchFamily="34" charset="0"/>
            </a:endParaRPr>
          </a:p>
          <a:p>
            <a:endParaRPr lang="fr-FR" sz="1800" dirty="0">
              <a:latin typeface="Maax" panose="02000506000000020003" pitchFamily="50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2BA98-AEEF-46D3-806D-36D84982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• </a:t>
            </a:r>
            <a:fld id="{BAD9CDF4-DC03-4F16-8327-2776CAA1AA74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74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54426A5B-9B39-4066-BC2F-FC166FB1F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1349" y="2658432"/>
            <a:ext cx="5409302" cy="154113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1800" b="1" dirty="0">
                <a:latin typeface="Maax" panose="02000506000000020003" pitchFamily="50" charset="0"/>
                <a:ea typeface="Calibri" panose="020F0502020204030204" pitchFamily="34" charset="0"/>
              </a:rPr>
              <a:t>Contacts </a:t>
            </a:r>
          </a:p>
          <a:p>
            <a:pPr algn="ctr"/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Madame</a:t>
            </a:r>
            <a:r>
              <a:rPr lang="fr-FR" sz="1800" dirty="0">
                <a:effectLst/>
                <a:latin typeface="Maax" panose="02000506000000020003" pitchFamily="50" charset="0"/>
                <a:ea typeface="Calibri" panose="020F0502020204030204" pitchFamily="34" charset="0"/>
              </a:rPr>
              <a:t> Marie-Eve Nadot : </a:t>
            </a:r>
            <a:r>
              <a:rPr lang="fr-FR" sz="1800" dirty="0">
                <a:solidFill>
                  <a:srgbClr val="00AADB"/>
                </a:solidFill>
                <a:effectLst/>
                <a:latin typeface="Maax" panose="02000506000000020003" pitchFamily="50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m.nadot@incite-bordeaux.fr</a:t>
            </a:r>
            <a:endParaRPr lang="fr-FR" sz="1800" dirty="0">
              <a:solidFill>
                <a:srgbClr val="00AADB"/>
              </a:solidFill>
              <a:effectLst/>
              <a:latin typeface="Maax" panose="02000506000000020003" pitchFamily="50" charset="0"/>
              <a:ea typeface="Calibri" panose="020F0502020204030204" pitchFamily="34" charset="0"/>
            </a:endParaRPr>
          </a:p>
          <a:p>
            <a:pPr algn="ctr"/>
            <a:r>
              <a:rPr lang="fr-FR" sz="1800">
                <a:latin typeface="Maax" panose="02000506000000020003" pitchFamily="50" charset="0"/>
                <a:ea typeface="Calibri" panose="020F0502020204030204" pitchFamily="34" charset="0"/>
              </a:rPr>
              <a:t>Monsieur Frédéric Gleyze </a:t>
            </a:r>
            <a:r>
              <a:rPr lang="fr-FR" sz="1800" dirty="0">
                <a:latin typeface="Maax" panose="02000506000000020003" pitchFamily="50" charset="0"/>
                <a:ea typeface="Calibri" panose="020F0502020204030204" pitchFamily="34" charset="0"/>
              </a:rPr>
              <a:t>: </a:t>
            </a:r>
            <a:r>
              <a:rPr lang="fr-FR" sz="1800" dirty="0">
                <a:solidFill>
                  <a:srgbClr val="00AADB"/>
                </a:solidFill>
                <a:latin typeface="Maax" panose="02000506000000020003" pitchFamily="50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f.gleyze@incite-bordeaux.fr</a:t>
            </a:r>
            <a:endParaRPr lang="fr-FR" sz="1800" dirty="0">
              <a:solidFill>
                <a:srgbClr val="00AADB"/>
              </a:solidFill>
              <a:latin typeface="Maax" panose="02000506000000020003" pitchFamily="50" charset="0"/>
              <a:ea typeface="Calibri" panose="020F0502020204030204" pitchFamily="34" charset="0"/>
            </a:endParaRPr>
          </a:p>
          <a:p>
            <a:endParaRPr lang="fr-FR" sz="1800" dirty="0">
              <a:latin typeface="Maax" panose="02000506000000020003" pitchFamily="50" charset="0"/>
              <a:ea typeface="Calibri" panose="020F0502020204030204" pitchFamily="34" charset="0"/>
            </a:endParaRPr>
          </a:p>
          <a:p>
            <a:endParaRPr lang="fr-FR" sz="1800" dirty="0">
              <a:latin typeface="Maax" panose="02000506000000020003" pitchFamily="50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2BA98-AEEF-46D3-806D-36D84982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• </a:t>
            </a:r>
            <a:fld id="{BAD9CDF4-DC03-4F16-8327-2776CAA1AA74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42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4F8B9-2342-4605-B8D2-6B3BC13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427" y="3257972"/>
            <a:ext cx="4151587" cy="1089529"/>
          </a:xfrm>
        </p:spPr>
        <p:txBody>
          <a:bodyPr/>
          <a:lstStyle/>
          <a:p>
            <a:r>
              <a:rPr lang="fr-FR" dirty="0"/>
              <a:t>Présentation du programme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C22AFA-911E-4C1F-B4C4-C701090D4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129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95B6E2E-BE86-4160-BB61-9C05FE3A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79" y="627926"/>
            <a:ext cx="10397920" cy="5602147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La Société d’Economie Mixte inCité est aménageur, 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dans le cadre d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’une Concession d’Aménagement pour la requalification du centre historique de Bordeaux signée avec la Ville le 22 mai 2014. Le 1</a:t>
            </a:r>
            <a:r>
              <a:rPr lang="fr-FR" sz="1800" baseline="30000" dirty="0">
                <a:effectLst/>
                <a:latin typeface="Maax" panose="0200050600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janvier 2016, Bordeaux Métropole est venue aux droits et obligations de la Ville en qualité de titulaire de  cette concession. </a:t>
            </a:r>
            <a:endParaRPr lang="fr-FR" sz="1800" dirty="0">
              <a:latin typeface="Maax" panose="0200050600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  <a:cs typeface="Tahoma" panose="020B0604030504040204" pitchFamily="34" charset="0"/>
              </a:rPr>
              <a:t>L’opération d’aménagement confiée à inCité tend à la réalisation des objectifs suivants :</a:t>
            </a:r>
          </a:p>
          <a:p>
            <a:pPr algn="just"/>
            <a:r>
              <a:rPr lang="fr-FR" sz="1800" b="1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Accompagner et contrôler la dynamique immobilière privée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, notamment par une action visant à produire des loyers maîtrisés (publics et privés) et à aider les accédants à la propriété, </a:t>
            </a:r>
          </a:p>
          <a:p>
            <a:pPr algn="just"/>
            <a:r>
              <a:rPr lang="fr-FR" sz="1800" b="1" dirty="0">
                <a:latin typeface="Maax" panose="02000506000000020003" pitchFamily="50" charset="0"/>
              </a:rPr>
              <a:t>Développer le confort urbain 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(locaux communs résidentiels, réactivation des pieds d’immeubles, </a:t>
            </a:r>
            <a:r>
              <a:rPr lang="fr-FR" sz="1800" dirty="0" err="1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bicycletteries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…).</a:t>
            </a:r>
          </a:p>
          <a:p>
            <a:pPr algn="just"/>
            <a:r>
              <a:rPr lang="fr-FR" sz="1800" b="1" dirty="0">
                <a:latin typeface="Maax" panose="02000506000000020003" pitchFamily="50" charset="0"/>
              </a:rPr>
              <a:t>Produire des logements sociaux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, en locatif ou en accession ; </a:t>
            </a:r>
          </a:p>
          <a:p>
            <a:pPr algn="just"/>
            <a:r>
              <a:rPr lang="fr-FR" sz="1800" b="1" dirty="0">
                <a:latin typeface="Maax" panose="02000506000000020003" pitchFamily="50" charset="0"/>
              </a:rPr>
              <a:t>Développer un habitat de qualité à des prix modérés 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en favorisant la mise en œuvre de projets conformes aux exigences de mixité sociale et de qualité de l’habitat</a:t>
            </a:r>
            <a:r>
              <a:rPr lang="fr-FR" sz="1800" dirty="0">
                <a:latin typeface="Maax" panose="02000506000000020003" pitchFamily="50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(article 2.1.2.).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Pour remplir cette mission inCité, délégataire de prérogatives de puissance publique, acquiert, rénove puis vend des immeubles. </a:t>
            </a:r>
          </a:p>
          <a:p>
            <a:pPr marL="0" indent="0" algn="just">
              <a:buNone/>
            </a:pPr>
            <a:r>
              <a:rPr lang="fr-FR" sz="180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C’est à ce titre qu’elle est intervenue sur l’immeuble du 71 Sauvageau.</a:t>
            </a:r>
          </a:p>
          <a:p>
            <a:pPr marL="0" indent="0" algn="just">
              <a:buNone/>
            </a:pPr>
            <a:endParaRPr lang="fr-FR" sz="2000" dirty="0">
              <a:effectLst/>
              <a:latin typeface="Maax" panose="02000506000000020003" pitchFamily="50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fr-FR" sz="2000" dirty="0">
              <a:effectLst/>
              <a:latin typeface="Maax" panose="02000506000000020003" pitchFamily="50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9DDBD3EF-4354-41F9-B3F2-1CB281EECB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 • </a:t>
            </a:r>
            <a:fld id="{BAD9CDF4-DC03-4F16-8327-2776CAA1AA7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2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A6F53E8D-86D0-40B5-A511-37543F4F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8" y="345490"/>
            <a:ext cx="4372303" cy="478614"/>
          </a:xfrm>
        </p:spPr>
        <p:txBody>
          <a:bodyPr/>
          <a:lstStyle/>
          <a:p>
            <a:r>
              <a:rPr lang="fr-FR" dirty="0"/>
              <a:t>Situation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17EBD657-6134-4677-A6E5-F5E55596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98" y="884472"/>
            <a:ext cx="5744902" cy="53127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spc="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L’immeuble est situé en plein cœur du centre historique de Bordeaux, dans le quartier prisé de Saint-Michel.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spc="0" dirty="0">
                <a:latin typeface="Maax" panose="02000506000000020003" pitchFamily="50" charset="0"/>
                <a:ea typeface="Times New Roman" panose="02020603050405020304" pitchFamily="18" charset="0"/>
              </a:rPr>
              <a:t>Les atouts de Camille Sauvageau : une rue cosmopolite avec un cachet architectural particulier.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600" spc="0" dirty="0">
              <a:effectLst/>
              <a:latin typeface="Maax" panose="02000506000000020003" pitchFamily="50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spc="0" dirty="0">
                <a:solidFill>
                  <a:srgbClr val="00AADB"/>
                </a:solidFill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1 - </a:t>
            </a:r>
            <a:r>
              <a:rPr lang="fr-FR" sz="1600" spc="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La Gare Saint-Jean est à 5 minutes à pied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spc="0" dirty="0">
                <a:solidFill>
                  <a:srgbClr val="00AADB"/>
                </a:solidFill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2 - </a:t>
            </a:r>
            <a:r>
              <a:rPr lang="fr-FR" sz="1600" spc="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Station Sainte-Croix – Tram C/D à 300 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spc="0" dirty="0">
                <a:solidFill>
                  <a:srgbClr val="00AADB"/>
                </a:solidFill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3 - </a:t>
            </a:r>
            <a:r>
              <a:rPr lang="fr-FR" sz="1600" spc="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Station Victoire – Tram B à 10 minutes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spc="0">
                <a:solidFill>
                  <a:srgbClr val="00AADB"/>
                </a:solidFill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4 -</a:t>
            </a:r>
            <a:r>
              <a:rPr lang="fr-FR" sz="1600" spc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 </a:t>
            </a:r>
            <a:r>
              <a:rPr lang="fr-FR" sz="1600" spc="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BHNS place André Meunier à 500 m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600" spc="0" dirty="0">
              <a:effectLst/>
              <a:latin typeface="Maax" panose="02000506000000020003" pitchFamily="50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spc="0" dirty="0">
                <a:effectLst/>
                <a:latin typeface="Maax" panose="02000506000000020003" pitchFamily="50" charset="0"/>
                <a:ea typeface="Times New Roman" panose="02020603050405020304" pitchFamily="18" charset="0"/>
              </a:rPr>
              <a:t>Tous services présents à proximité.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400" dirty="0">
              <a:effectLst/>
              <a:latin typeface="Maax" panose="02000506000000020003" pitchFamily="50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184355-427E-45EB-8987-CAA3B101E7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 • </a:t>
            </a:r>
            <a:fld id="{BAD9CDF4-DC03-4F16-8327-2776CAA1AA7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6A12A4C-12CE-491B-BF7A-A147212B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53" y="436881"/>
            <a:ext cx="5513386" cy="576037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AB77F23-EECF-46F3-80C9-0F242B08F923}"/>
              </a:ext>
            </a:extLst>
          </p:cNvPr>
          <p:cNvSpPr txBox="1"/>
          <p:nvPr/>
        </p:nvSpPr>
        <p:spPr>
          <a:xfrm>
            <a:off x="10627680" y="4945590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AADB"/>
                </a:solidFill>
              </a:rPr>
              <a:t>1</a:t>
            </a:r>
            <a:endParaRPr lang="fr-FR" dirty="0">
              <a:solidFill>
                <a:srgbClr val="00AADB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B870BB-73E6-48F4-8112-BD4A615A8D51}"/>
              </a:ext>
            </a:extLst>
          </p:cNvPr>
          <p:cNvSpPr txBox="1"/>
          <p:nvPr/>
        </p:nvSpPr>
        <p:spPr>
          <a:xfrm>
            <a:off x="10029272" y="3244334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AADB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B60FD4-1EA6-4F94-A86B-BA8EE59C8C8C}"/>
              </a:ext>
            </a:extLst>
          </p:cNvPr>
          <p:cNvSpPr txBox="1"/>
          <p:nvPr/>
        </p:nvSpPr>
        <p:spPr>
          <a:xfrm>
            <a:off x="7391045" y="3685785"/>
            <a:ext cx="3129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AADB"/>
                </a:solidFill>
              </a:rPr>
              <a:t>3</a:t>
            </a:r>
            <a:endParaRPr lang="fr-FR" dirty="0">
              <a:solidFill>
                <a:srgbClr val="00AADB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6C48592-7DCA-4BDE-8933-2F8D9FD94283}"/>
              </a:ext>
            </a:extLst>
          </p:cNvPr>
          <p:cNvSpPr txBox="1"/>
          <p:nvPr/>
        </p:nvSpPr>
        <p:spPr>
          <a:xfrm>
            <a:off x="9248953" y="4141290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AADB"/>
                </a:solidFill>
              </a:rPr>
              <a:t>4</a:t>
            </a:r>
            <a:endParaRPr lang="fr-FR" dirty="0">
              <a:solidFill>
                <a:srgbClr val="00AADB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A35FFC3-881F-488E-B14B-2F18BE5D74E2}"/>
              </a:ext>
            </a:extLst>
          </p:cNvPr>
          <p:cNvSpPr/>
          <p:nvPr/>
        </p:nvSpPr>
        <p:spPr>
          <a:xfrm>
            <a:off x="9032929" y="3101043"/>
            <a:ext cx="432048" cy="4320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44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9DDBD3EF-4354-41F9-B3F2-1CB281EECB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 • </a:t>
            </a:r>
            <a:fld id="{BAD9CDF4-DC03-4F16-8327-2776CAA1AA7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5820DA-714B-4116-8CB3-2D003781B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612" y="550993"/>
            <a:ext cx="4024769" cy="53663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59FCCE-BBCE-4400-A3A0-22471DDBB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801" y="117760"/>
            <a:ext cx="4372385" cy="5956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42F64B-1F06-4EE2-A896-B22B35281BC4}"/>
              </a:ext>
            </a:extLst>
          </p:cNvPr>
          <p:cNvSpPr txBox="1">
            <a:spLocks/>
          </p:cNvSpPr>
          <p:nvPr/>
        </p:nvSpPr>
        <p:spPr>
          <a:xfrm>
            <a:off x="4484872" y="6343881"/>
            <a:ext cx="4494085" cy="23049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DB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lang="fr-FR" sz="1100" dirty="0">
                <a:solidFill>
                  <a:srgbClr val="00AADB"/>
                </a:solidFill>
                <a:latin typeface="Maax Mono" charset="0"/>
              </a:rPr>
              <a:t>                                                                  Images Atelier Gotham Architectes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AADB"/>
              </a:solidFill>
              <a:effectLst/>
              <a:uLnTx/>
              <a:uFillTx/>
              <a:latin typeface="Maax Mono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29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4F8B9-2342-4605-B8D2-6B3BC13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427" y="3257972"/>
            <a:ext cx="4151587" cy="1089529"/>
          </a:xfrm>
        </p:spPr>
        <p:txBody>
          <a:bodyPr/>
          <a:lstStyle/>
          <a:p>
            <a:r>
              <a:rPr lang="fr-FR" dirty="0"/>
              <a:t>Présentation de l’immeuble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C22AFA-911E-4C1F-B4C4-C701090D4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8523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54426A5B-9B39-4066-BC2F-FC166FB1F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951" y="446091"/>
            <a:ext cx="11050097" cy="2763181"/>
          </a:xfrm>
        </p:spPr>
        <p:txBody>
          <a:bodyPr>
            <a:normAutofit/>
          </a:bodyPr>
          <a:lstStyle/>
          <a:p>
            <a:r>
              <a:rPr lang="fr-FR" sz="1700" dirty="0">
                <a:latin typeface="Maax" panose="02000506000000020003" pitchFamily="50" charset="0"/>
              </a:rPr>
              <a:t>L’opération consiste en une délicate </a:t>
            </a:r>
            <a:r>
              <a:rPr lang="fr-FR" sz="1700" b="1" dirty="0">
                <a:latin typeface="Maax" panose="02000506000000020003" pitchFamily="50" charset="0"/>
              </a:rPr>
              <a:t>intervention sur un bâti délabré </a:t>
            </a:r>
            <a:r>
              <a:rPr lang="fr-FR" sz="1700" dirty="0">
                <a:latin typeface="Maax" panose="02000506000000020003" pitchFamily="50" charset="0"/>
              </a:rPr>
              <a:t>qui a été totalement déconstruit, à l’exception de la façade sur rue. </a:t>
            </a:r>
          </a:p>
          <a:p>
            <a:r>
              <a:rPr lang="fr-FR" sz="1700" dirty="0">
                <a:latin typeface="Maax" panose="02000506000000020003" pitchFamily="50" charset="0"/>
              </a:rPr>
              <a:t>Le nouveau bâtiment est en </a:t>
            </a:r>
            <a:r>
              <a:rPr lang="fr-FR" sz="1700" b="1" dirty="0">
                <a:latin typeface="Maax" panose="02000506000000020003" pitchFamily="50" charset="0"/>
              </a:rPr>
              <a:t>ossature bois</a:t>
            </a:r>
            <a:r>
              <a:rPr lang="fr-FR" sz="1700" dirty="0">
                <a:latin typeface="Maax" panose="02000506000000020003" pitchFamily="50" charset="0"/>
              </a:rPr>
              <a:t>, et privilégie les </a:t>
            </a:r>
            <a:r>
              <a:rPr lang="fr-FR" sz="1700" b="1" dirty="0">
                <a:latin typeface="Maax" panose="02000506000000020003" pitchFamily="50" charset="0"/>
              </a:rPr>
              <a:t>matériaux biosourcés</a:t>
            </a:r>
            <a:r>
              <a:rPr lang="fr-FR" sz="1700" dirty="0">
                <a:latin typeface="Maax" panose="02000506000000020003" pitchFamily="50" charset="0"/>
              </a:rPr>
              <a:t> et le </a:t>
            </a:r>
            <a:r>
              <a:rPr lang="fr-FR" sz="1700" b="1" dirty="0">
                <a:latin typeface="Maax" panose="02000506000000020003" pitchFamily="50" charset="0"/>
              </a:rPr>
              <a:t>confort d’usage</a:t>
            </a:r>
            <a:r>
              <a:rPr lang="fr-FR" sz="1700" dirty="0">
                <a:latin typeface="Maax" panose="02000506000000020003" pitchFamily="50" charset="0"/>
              </a:rPr>
              <a:t>.</a:t>
            </a:r>
          </a:p>
          <a:p>
            <a:r>
              <a:rPr lang="fr-FR" sz="1700" dirty="0">
                <a:latin typeface="Maax" panose="02000506000000020003" pitchFamily="50" charset="0"/>
              </a:rPr>
              <a:t>Le bâtiment s’organise sur la base de 2 plateaux, le premier au RDC et le second au R+1 étant complété d’un R+2 partiel.</a:t>
            </a:r>
          </a:p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2BA98-AEEF-46D3-806D-36D84982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• </a:t>
            </a:r>
            <a:fld id="{BAD9CDF4-DC03-4F16-8327-2776CAA1AA74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4436F8F5-E582-47BA-8E46-D6DD1E0B6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05480"/>
              </p:ext>
            </p:extLst>
          </p:nvPr>
        </p:nvGraphicFramePr>
        <p:xfrm>
          <a:off x="2770822" y="3307261"/>
          <a:ext cx="6265761" cy="28899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587">
                  <a:extLst>
                    <a:ext uri="{9D8B030D-6E8A-4147-A177-3AD203B41FA5}">
                      <a16:colId xmlns:a16="http://schemas.microsoft.com/office/drawing/2014/main" val="322483514"/>
                    </a:ext>
                  </a:extLst>
                </a:gridCol>
                <a:gridCol w="2088587">
                  <a:extLst>
                    <a:ext uri="{9D8B030D-6E8A-4147-A177-3AD203B41FA5}">
                      <a16:colId xmlns:a16="http://schemas.microsoft.com/office/drawing/2014/main" val="3216299468"/>
                    </a:ext>
                  </a:extLst>
                </a:gridCol>
                <a:gridCol w="2088587">
                  <a:extLst>
                    <a:ext uri="{9D8B030D-6E8A-4147-A177-3AD203B41FA5}">
                      <a16:colId xmlns:a16="http://schemas.microsoft.com/office/drawing/2014/main" val="2934285666"/>
                    </a:ext>
                  </a:extLst>
                </a:gridCol>
              </a:tblGrid>
              <a:tr h="53279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Solution de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8959"/>
                  </a:ext>
                </a:extLst>
              </a:tr>
              <a:tr h="3928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RDC communs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OM + Vélos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solidFill>
                            <a:srgbClr val="213266"/>
                          </a:solidFill>
                        </a:rPr>
                        <a:t>14,06</a:t>
                      </a:r>
                      <a:endParaRPr lang="fr-FR" dirty="0">
                        <a:solidFill>
                          <a:srgbClr val="2132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992091"/>
                  </a:ext>
                </a:extLst>
              </a:tr>
              <a:tr h="3928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RDC plateau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Bureaux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154,35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852215"/>
                  </a:ext>
                </a:extLst>
              </a:tr>
              <a:tr h="3928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R+1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Bureaux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143,35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51969"/>
                  </a:ext>
                </a:extLst>
              </a:tr>
              <a:tr h="3928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R+2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Bureaux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46,46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13630"/>
                  </a:ext>
                </a:extLst>
              </a:tr>
              <a:tr h="39286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213266"/>
                          </a:solidFill>
                        </a:rPr>
                        <a:t>Total 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213266"/>
                          </a:solidFill>
                        </a:rPr>
                        <a:t>358,22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55220"/>
                  </a:ext>
                </a:extLst>
              </a:tr>
              <a:tr h="392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Patio extérieur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213266"/>
                          </a:solidFill>
                        </a:rPr>
                        <a:t>46,12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00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4F8B9-2342-4605-B8D2-6B3BC13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128" y="3215551"/>
            <a:ext cx="4151587" cy="590931"/>
          </a:xfrm>
        </p:spPr>
        <p:txBody>
          <a:bodyPr/>
          <a:lstStyle/>
          <a:p>
            <a:r>
              <a:rPr lang="fr-FR" dirty="0"/>
              <a:t>Vues intérieures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C22AFA-911E-4C1F-B4C4-C701090D4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4902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229A47-86D4-4C69-B084-A0ED18A7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 b="-1"/>
          <a:stretch/>
        </p:blipFill>
        <p:spPr>
          <a:xfrm>
            <a:off x="4887335" y="1587788"/>
            <a:ext cx="3468083" cy="4128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4A9FBD7C-9FC4-4E7C-AE5F-0A858246529D}"/>
              </a:ext>
            </a:extLst>
          </p:cNvPr>
          <p:cNvSpPr txBox="1">
            <a:spLocks/>
          </p:cNvSpPr>
          <p:nvPr/>
        </p:nvSpPr>
        <p:spPr>
          <a:xfrm>
            <a:off x="1334814" y="1720290"/>
            <a:ext cx="4638603" cy="67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600"/>
              </a:spcAft>
              <a:buClr>
                <a:srgbClr val="00AADB"/>
              </a:buClr>
              <a:buSzTx/>
              <a:buNone/>
              <a:tabLst/>
              <a:defRPr/>
            </a:pPr>
            <a:r>
              <a:rPr lang="fr-FR" sz="1800" b="1" kern="1200" dirty="0">
                <a:solidFill>
                  <a:srgbClr val="213266"/>
                </a:solidFill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132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800" b="1" kern="1200" dirty="0">
              <a:solidFill>
                <a:srgbClr val="2132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C2B2D0A4-91EA-F057-2C17-43403F54B4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34814" y="6197255"/>
            <a:ext cx="681858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15 ans d’actions dans le centre ancien de Bordeaux  •  Aux origines de l’intervention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D1E8BA-6123-4E6E-B563-5BF2E4BCD9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42178" y="6197255"/>
            <a:ext cx="10116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 • </a:t>
            </a:r>
            <a:fld id="{BAD9CDF4-DC03-4F16-8327-2776CAA1AA74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pic>
        <p:nvPicPr>
          <p:cNvPr id="5" name="Image 4" descr="Une image contenant bâtiment, propriété, Matériau composite, fenêtre&#10;&#10;Description générée automatiquement">
            <a:extLst>
              <a:ext uri="{FF2B5EF4-FFF2-40B4-BE49-F238E27FC236}">
                <a16:creationId xmlns:a16="http://schemas.microsoft.com/office/drawing/2014/main" id="{42482A02-BD76-9650-6688-2C69BCE2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57" y="1587788"/>
            <a:ext cx="3082418" cy="3917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2A282EDE-EA55-48A4-964E-8CBF46685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r="-3" b="18844"/>
          <a:stretch/>
        </p:blipFill>
        <p:spPr>
          <a:xfrm>
            <a:off x="339894" y="2417554"/>
            <a:ext cx="3966391" cy="28170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6824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nCité">
      <a:dk1>
        <a:sysClr val="windowText" lastClr="000000"/>
      </a:dk1>
      <a:lt1>
        <a:sysClr val="window" lastClr="FFFFFF"/>
      </a:lt1>
      <a:dk2>
        <a:srgbClr val="213266"/>
      </a:dk2>
      <a:lt2>
        <a:srgbClr val="E7E6E6"/>
      </a:lt2>
      <a:accent1>
        <a:srgbClr val="213266"/>
      </a:accent1>
      <a:accent2>
        <a:srgbClr val="00AADB"/>
      </a:accent2>
      <a:accent3>
        <a:srgbClr val="A5A5A5"/>
      </a:accent3>
      <a:accent4>
        <a:srgbClr val="ED7D31"/>
      </a:accent4>
      <a:accent5>
        <a:srgbClr val="FFC000"/>
      </a:accent5>
      <a:accent6>
        <a:srgbClr val="00CC66"/>
      </a:accent6>
      <a:hlink>
        <a:srgbClr val="213266"/>
      </a:hlink>
      <a:folHlink>
        <a:srgbClr val="00AADB"/>
      </a:folHlink>
    </a:clrScheme>
    <a:fontScheme name="Incité">
      <a:majorFont>
        <a:latin typeface="Maax"/>
        <a:ea typeface=""/>
        <a:cs typeface=""/>
      </a:majorFont>
      <a:minorFont>
        <a:latin typeface="Maa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Powerpoint Incite v01.potx" id="{06E28436-1299-4F6A-B0A9-252453B4422B}" vid="{ADF138F4-9C05-44E5-A2F8-32611296536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Powerpoint Incite</Template>
  <TotalTime>618</TotalTime>
  <Words>868</Words>
  <Application>Microsoft Office PowerPoint</Application>
  <PresentationFormat>Grand écran</PresentationFormat>
  <Paragraphs>137</Paragraphs>
  <Slides>16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Maax Mono</vt:lpstr>
      <vt:lpstr>Maax</vt:lpstr>
      <vt:lpstr>Thème Office</vt:lpstr>
      <vt:lpstr>Presentation</vt:lpstr>
      <vt:lpstr>Immeuble de bureaux à vendre ou à louer</vt:lpstr>
      <vt:lpstr>Présentation du programme</vt:lpstr>
      <vt:lpstr>Présentation PowerPoint</vt:lpstr>
      <vt:lpstr>Situation</vt:lpstr>
      <vt:lpstr>Présentation PowerPoint</vt:lpstr>
      <vt:lpstr>Présentation de l’immeuble</vt:lpstr>
      <vt:lpstr>Présentation PowerPoint</vt:lpstr>
      <vt:lpstr>Vues intérieures</vt:lpstr>
      <vt:lpstr>Présentation PowerPoint</vt:lpstr>
      <vt:lpstr>Plans</vt:lpstr>
      <vt:lpstr> Plan </vt:lpstr>
      <vt:lpstr>CONDITIONS FINANCIERES  </vt:lpstr>
      <vt:lpstr>Présentation PowerPoint</vt:lpstr>
      <vt:lpstr>Informations pratiques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Immeuble de bureaux à vendre</dc:title>
  <dc:creator>Ariane Denmat</dc:creator>
  <cp:lastModifiedBy>Marie-ève Nadot</cp:lastModifiedBy>
  <cp:revision>34</cp:revision>
  <dcterms:created xsi:type="dcterms:W3CDTF">2022-02-08T10:22:49Z</dcterms:created>
  <dcterms:modified xsi:type="dcterms:W3CDTF">2025-01-20T10:16:46Z</dcterms:modified>
</cp:coreProperties>
</file>